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8"/>
  </p:notesMasterIdLst>
  <p:sldIdLst>
    <p:sldId id="256" r:id="rId2"/>
    <p:sldId id="285" r:id="rId3"/>
    <p:sldId id="301" r:id="rId4"/>
    <p:sldId id="277" r:id="rId5"/>
    <p:sldId id="300" r:id="rId6"/>
    <p:sldId id="289" r:id="rId7"/>
    <p:sldId id="288" r:id="rId8"/>
    <p:sldId id="278" r:id="rId9"/>
    <p:sldId id="302" r:id="rId10"/>
    <p:sldId id="290" r:id="rId11"/>
    <p:sldId id="294" r:id="rId12"/>
    <p:sldId id="303" r:id="rId13"/>
    <p:sldId id="304" r:id="rId14"/>
    <p:sldId id="305" r:id="rId15"/>
    <p:sldId id="306" r:id="rId16"/>
    <p:sldId id="307" r:id="rId17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1FFB624-CD29-8CB7-B6E2-69135192E91E}" name="Fiona Coughlan" initials="FC" userId="S::coughlanf@Grafton-MA.Gov::3f0d109b-7639-482b-a446-35749f55b345" providerId="AD"/>
  <p188:author id="{E6233936-D88F-DF0F-6B9C-9D678C47F592}" name="Patrick White" initials="PW" userId="a534c7a69285a0af" providerId="Windows Live"/>
  <p188:author id="{FAA7643A-59AD-40EE-E61D-18AA127F568F}" name="Ranne Warner" initials="RW" userId="20d7a2cfb841ee8c" providerId="Windows Live"/>
  <p188:author id="{90CA95C1-6DD6-ECB6-3998-F75599222FE6}" name="Janet Ackerman" initials="JA" userId="33c282130c44d966" providerId="Windows Live"/>
  <p188:author id="{7C7068F7-36AD-DBD3-4B6B-6CA3754FAD61}" name="Karen Sunnarborg" initials="KS" userId="17531a08aa424f63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5646"/>
  </p:normalViewPr>
  <p:slideViewPr>
    <p:cSldViewPr snapToGrid="0">
      <p:cViewPr varScale="1">
        <p:scale>
          <a:sx n="103" d="100"/>
          <a:sy n="103" d="100"/>
        </p:scale>
        <p:origin x="138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pwstudio\Downloads\Next_Steps\Population%20Trend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pwstudio\Downloads\Next_Steps\school%20enr%20revise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pwstudio\Downloads\Next_Steps\age%20dis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pwstudio\Downloads\Next_Steps\incom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pwstudio\Downloads\Next_Steps\income%20and%20house%20median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/>
              <a:t>Stockbridge</a:t>
            </a:r>
            <a:r>
              <a:rPr lang="en-US" sz="2400" b="1" baseline="0"/>
              <a:t> Resident </a:t>
            </a:r>
            <a:r>
              <a:rPr lang="en-US" sz="2400" b="1"/>
              <a:t>Population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'Population Trends'!$B$1</c:f>
              <c:strCache>
                <c:ptCount val="1"/>
                <c:pt idx="0">
                  <c:v>Population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'Population Trends'!$A$2:$A$6</c:f>
              <c:numCache>
                <c:formatCode>General</c:formatCode>
                <c:ptCount val="5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'Population Trends'!$B$2:$B$6</c:f>
              <c:numCache>
                <c:formatCode>General</c:formatCode>
                <c:ptCount val="5"/>
                <c:pt idx="0">
                  <c:v>2408</c:v>
                </c:pt>
                <c:pt idx="1">
                  <c:v>2276</c:v>
                </c:pt>
                <c:pt idx="2">
                  <c:v>1947</c:v>
                </c:pt>
                <c:pt idx="3">
                  <c:v>2018</c:v>
                </c:pt>
                <c:pt idx="4">
                  <c:v>1827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76-6341-9348-C077602C59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8350912"/>
        <c:axId val="1702913664"/>
      </c:barChart>
      <c:catAx>
        <c:axId val="1888350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2913664"/>
        <c:crosses val="autoZero"/>
        <c:auto val="1"/>
        <c:lblAlgn val="ctr"/>
        <c:lblOffset val="100"/>
        <c:noMultiLvlLbl val="0"/>
      </c:catAx>
      <c:valAx>
        <c:axId val="1702913664"/>
        <c:scaling>
          <c:orientation val="minMax"/>
          <c:min val="1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8350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1"/>
              <a:t>Stockbridge Student Population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Students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Sheet1!$A$3:$A$8</c:f>
              <c:numCache>
                <c:formatCode>General</c:formatCode>
                <c:ptCount val="6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2020</c:v>
                </c:pt>
                <c:pt idx="4">
                  <c:v>2023</c:v>
                </c:pt>
                <c:pt idx="5">
                  <c:v>2030</c:v>
                </c:pt>
              </c:numCache>
            </c:numRef>
          </c:cat>
          <c:val>
            <c:numRef>
              <c:f>Sheet1!$B$3:$B$8</c:f>
              <c:numCache>
                <c:formatCode>#,##0</c:formatCode>
                <c:ptCount val="6"/>
                <c:pt idx="0">
                  <c:v>250</c:v>
                </c:pt>
                <c:pt idx="1">
                  <c:v>180</c:v>
                </c:pt>
                <c:pt idx="2">
                  <c:v>150</c:v>
                </c:pt>
                <c:pt idx="3">
                  <c:v>111</c:v>
                </c:pt>
                <c:pt idx="4">
                  <c:v>107</c:v>
                </c:pt>
                <c:pt idx="5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3E-6A42-8A50-4CC6A6F8C8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14705376"/>
        <c:axId val="1814839680"/>
      </c:barChart>
      <c:lineChart>
        <c:grouping val="standard"/>
        <c:varyColors val="0"/>
        <c:ser>
          <c:idx val="1"/>
          <c:order val="1"/>
          <c:tx>
            <c:strRef>
              <c:f>Sheet1!$C$2</c:f>
              <c:strCache>
                <c:ptCount val="1"/>
                <c:pt idx="0">
                  <c:v>Population 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Sheet1!$A$3:$A$8</c:f>
              <c:numCache>
                <c:formatCode>General</c:formatCode>
                <c:ptCount val="6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2020</c:v>
                </c:pt>
                <c:pt idx="4">
                  <c:v>2023</c:v>
                </c:pt>
                <c:pt idx="5">
                  <c:v>2030</c:v>
                </c:pt>
              </c:numCache>
            </c:numRef>
          </c:cat>
          <c:val>
            <c:numRef>
              <c:f>Sheet1!$C$3:$C$8</c:f>
              <c:numCache>
                <c:formatCode>0.00%</c:formatCode>
                <c:ptCount val="6"/>
                <c:pt idx="0">
                  <c:v>0.10382059800664452</c:v>
                </c:pt>
                <c:pt idx="1">
                  <c:v>7.9086115992970121E-2</c:v>
                </c:pt>
                <c:pt idx="2">
                  <c:v>7.7041602465331274E-2</c:v>
                </c:pt>
                <c:pt idx="3">
                  <c:v>5.5004955401387515E-2</c:v>
                </c:pt>
                <c:pt idx="4">
                  <c:v>5.8565955117679258E-2</c:v>
                </c:pt>
                <c:pt idx="5">
                  <c:v>0.05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B3E-6A42-8A50-4CC6A6F8C8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2012992"/>
        <c:axId val="1676929024"/>
      </c:lineChart>
      <c:catAx>
        <c:axId val="1814705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4839680"/>
        <c:crosses val="autoZero"/>
        <c:auto val="1"/>
        <c:lblAlgn val="ctr"/>
        <c:lblOffset val="100"/>
        <c:noMultiLvlLbl val="0"/>
      </c:catAx>
      <c:valAx>
        <c:axId val="1814839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4705376"/>
        <c:crosses val="autoZero"/>
        <c:crossBetween val="between"/>
      </c:valAx>
      <c:valAx>
        <c:axId val="1676929024"/>
        <c:scaling>
          <c:orientation val="minMax"/>
        </c:scaling>
        <c:delete val="0"/>
        <c:axPos val="r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2012992"/>
        <c:crosses val="max"/>
        <c:crossBetween val="between"/>
      </c:valAx>
      <c:catAx>
        <c:axId val="11620129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769290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1"/>
              <a:t>Age Distribution, 2010 and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2010 Census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4.7520299631967494E-3"/>
                  <c:y val="-7.00451122094831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3E-C141-903C-9DC59D0938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Sheet1!$A$3:$A$7</c:f>
              <c:strCache>
                <c:ptCount val="5"/>
                <c:pt idx="0">
                  <c:v>&lt;35</c:v>
                </c:pt>
                <c:pt idx="1">
                  <c:v>35-44</c:v>
                </c:pt>
                <c:pt idx="2">
                  <c:v>45-54</c:v>
                </c:pt>
                <c:pt idx="3">
                  <c:v>55-64</c:v>
                </c:pt>
                <c:pt idx="4">
                  <c:v>65+</c:v>
                </c:pt>
              </c:strCache>
            </c:strRef>
          </c:cat>
          <c:val>
            <c:numRef>
              <c:f>Sheet1!$C$3:$C$7</c:f>
              <c:numCache>
                <c:formatCode>#,##0</c:formatCode>
                <c:ptCount val="5"/>
                <c:pt idx="0">
                  <c:v>516</c:v>
                </c:pt>
                <c:pt idx="1">
                  <c:v>186</c:v>
                </c:pt>
                <c:pt idx="2">
                  <c:v>318</c:v>
                </c:pt>
                <c:pt idx="3">
                  <c:v>418</c:v>
                </c:pt>
                <c:pt idx="4">
                  <c:v>509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3E-C141-903C-9DC59D09384B}"/>
            </c:ext>
          </c:extLst>
        </c:ser>
        <c:ser>
          <c:idx val="2"/>
          <c:order val="1"/>
          <c:tx>
            <c:v>2021 Census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646464646464592E-2"/>
                  <c:y val="-2.3148148148148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4766463851109511E-2"/>
                      <c:h val="7.572456078236354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13E-C141-903C-9DC59D09384B}"/>
                </c:ext>
              </c:extLst>
            </c:dLbl>
            <c:dLbl>
              <c:idx val="3"/>
              <c:layout>
                <c:manualLayout>
                  <c:x val="-2.777777777777676E-3"/>
                  <c:y val="-3.70370370370370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3E-C141-903C-9DC59D0938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Sheet1!$A$3:$A$7</c:f>
              <c:strCache>
                <c:ptCount val="5"/>
                <c:pt idx="0">
                  <c:v>&lt;35</c:v>
                </c:pt>
                <c:pt idx="1">
                  <c:v>35-44</c:v>
                </c:pt>
                <c:pt idx="2">
                  <c:v>45-54</c:v>
                </c:pt>
                <c:pt idx="3">
                  <c:v>55-64</c:v>
                </c:pt>
                <c:pt idx="4">
                  <c:v>65+</c:v>
                </c:pt>
              </c:strCache>
            </c:strRef>
          </c:cat>
          <c:val>
            <c:numRef>
              <c:f>Sheet1!$D$3:$D$7</c:f>
              <c:numCache>
                <c:formatCode>#,##0</c:formatCode>
                <c:ptCount val="5"/>
                <c:pt idx="0">
                  <c:v>447</c:v>
                </c:pt>
                <c:pt idx="1">
                  <c:v>124</c:v>
                </c:pt>
                <c:pt idx="2">
                  <c:v>169</c:v>
                </c:pt>
                <c:pt idx="3">
                  <c:v>345</c:v>
                </c:pt>
                <c:pt idx="4">
                  <c:v>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13E-C141-903C-9DC59D09384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82539488"/>
        <c:axId val="1282540320"/>
      </c:barChart>
      <c:catAx>
        <c:axId val="128253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2540320"/>
        <c:crosses val="autoZero"/>
        <c:auto val="1"/>
        <c:lblAlgn val="ctr"/>
        <c:lblOffset val="100"/>
        <c:noMultiLvlLbl val="0"/>
      </c:catAx>
      <c:valAx>
        <c:axId val="1282540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2539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600" b="1" dirty="0"/>
              <a:t>Change in Income Distribution, 2010 &amp;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2010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Sheet1!$A$3:$B$5</c:f>
              <c:strCache>
                <c:ptCount val="3"/>
                <c:pt idx="0">
                  <c:v>&lt; $35,000</c:v>
                </c:pt>
                <c:pt idx="1">
                  <c:v>$35,000-99,999</c:v>
                </c:pt>
                <c:pt idx="2">
                  <c:v>$100,000+</c:v>
                </c:pt>
              </c:strCache>
            </c:strRef>
          </c:cat>
          <c:val>
            <c:numRef>
              <c:f>Sheet1!$D$3:$D$5</c:f>
              <c:numCache>
                <c:formatCode>#,##0</c:formatCode>
                <c:ptCount val="3"/>
                <c:pt idx="0">
                  <c:v>219</c:v>
                </c:pt>
                <c:pt idx="1">
                  <c:v>377</c:v>
                </c:pt>
                <c:pt idx="2">
                  <c:v>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55-D444-B101-DE0164C1E822}"/>
            </c:ext>
          </c:extLst>
        </c:ser>
        <c:ser>
          <c:idx val="1"/>
          <c:order val="1"/>
          <c:tx>
            <c:v>2021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4485609204015391E-3"/>
                  <c:y val="1.0708730347128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55-D444-B101-DE0164C1E8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Sheet1!$A$3:$B$5</c:f>
              <c:strCache>
                <c:ptCount val="3"/>
                <c:pt idx="0">
                  <c:v>&lt; $35,000</c:v>
                </c:pt>
                <c:pt idx="1">
                  <c:v>$35,000-99,999</c:v>
                </c:pt>
                <c:pt idx="2">
                  <c:v>$100,000+</c:v>
                </c:pt>
              </c:strCache>
            </c:strRef>
          </c:cat>
          <c:val>
            <c:numRef>
              <c:f>Sheet1!$E$3:$E$5</c:f>
              <c:numCache>
                <c:formatCode>#,##0</c:formatCode>
                <c:ptCount val="3"/>
                <c:pt idx="0">
                  <c:v>371</c:v>
                </c:pt>
                <c:pt idx="1">
                  <c:v>217</c:v>
                </c:pt>
                <c:pt idx="2">
                  <c:v>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55-D444-B101-DE0164C1E82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3775456"/>
        <c:axId val="533776288"/>
      </c:barChart>
      <c:catAx>
        <c:axId val="53377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3776288"/>
        <c:crosses val="autoZero"/>
        <c:auto val="1"/>
        <c:lblAlgn val="ctr"/>
        <c:lblOffset val="100"/>
        <c:noMultiLvlLbl val="0"/>
      </c:catAx>
      <c:valAx>
        <c:axId val="533776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3775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800" b="1"/>
              <a:t>Median Income vs. Home Price</a:t>
            </a:r>
          </a:p>
        </c:rich>
      </c:tx>
      <c:layout>
        <c:manualLayout>
          <c:xMode val="edge"/>
          <c:yMode val="edge"/>
          <c:x val="0.25106225167478147"/>
          <c:y val="2.33101068820293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Median Household Income</c:v>
          </c:tx>
          <c:spPr>
            <a:ln w="50800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1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Sheet1!$A$3:$A$6</c:f>
              <c:numCache>
                <c:formatCode>General</c:formatCode>
                <c:ptCount val="4"/>
                <c:pt idx="0">
                  <c:v>2000</c:v>
                </c:pt>
                <c:pt idx="1">
                  <c:v>2010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Sheet1!$B$3:$B$6</c:f>
              <c:numCache>
                <c:formatCode>"$"#,##0_);[Red]\("$"#,##0\)</c:formatCode>
                <c:ptCount val="4"/>
                <c:pt idx="0">
                  <c:v>48571</c:v>
                </c:pt>
                <c:pt idx="1">
                  <c:v>55096</c:v>
                </c:pt>
                <c:pt idx="2">
                  <c:v>46450</c:v>
                </c:pt>
                <c:pt idx="3">
                  <c:v>46450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10-D648-8FAE-8BB42EE3F162}"/>
            </c:ext>
          </c:extLst>
        </c:ser>
        <c:ser>
          <c:idx val="1"/>
          <c:order val="1"/>
          <c:tx>
            <c:v>Median Single-family House Price/Medians for 2000, 2010 and 2021</c:v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Sheet1!$A$3:$A$6</c:f>
              <c:numCache>
                <c:formatCode>General</c:formatCode>
                <c:ptCount val="4"/>
                <c:pt idx="0">
                  <c:v>2000</c:v>
                </c:pt>
                <c:pt idx="1">
                  <c:v>2010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Sheet1!$C$3:$C$6</c:f>
              <c:numCache>
                <c:formatCode>"$"#,##0_);[Red]\("$"#,##0\)</c:formatCode>
                <c:ptCount val="4"/>
                <c:pt idx="0">
                  <c:v>235000</c:v>
                </c:pt>
                <c:pt idx="1">
                  <c:v>285000</c:v>
                </c:pt>
                <c:pt idx="2">
                  <c:v>715000</c:v>
                </c:pt>
                <c:pt idx="3">
                  <c:v>575000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610-D648-8FAE-8BB42EE3F16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33895736"/>
        <c:axId val="233896128"/>
      </c:lineChart>
      <c:catAx>
        <c:axId val="233895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896128"/>
        <c:crosses val="autoZero"/>
        <c:auto val="1"/>
        <c:lblAlgn val="ctr"/>
        <c:lblOffset val="100"/>
        <c:noMultiLvlLbl val="0"/>
      </c:catAx>
      <c:valAx>
        <c:axId val="23389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895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AA0FC2A-BE64-4578-A832-7E1867F8064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D184907-B303-43DA-A800-121415311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08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84907-B303-43DA-A800-121415311D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12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BBF8-7710-4B64-936D-9A4DF877ABBF}" type="datetime1">
              <a:rPr lang="en-US" smtClean="0"/>
              <a:t>7/17/2023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Stockbridge Housing Production Plan/Housing Needs Assessment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5A71-4F58-4BE7-B5B5-D2D721732B30}" type="datetime1">
              <a:rPr lang="en-US" smtClean="0"/>
              <a:t>7/17/2023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Stockbridge Housing Production Plan/Housing Needs Assessment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482B-BF5F-44B3-9B8F-250D326EBD06}" type="datetime1">
              <a:rPr lang="en-US" smtClean="0"/>
              <a:t>7/17/2023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Stockbridge Housing Production Plan/Housing Needs Assessment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9DF2-801B-4969-A9F7-D765E8A036B2}" type="datetime1">
              <a:rPr lang="en-US" smtClean="0"/>
              <a:t>7/17/2023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Stockbridge Housing Production Plan/Housing Needs Assessment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9156-AD36-4037-A08B-9C6DBDC66A7C}" type="datetime1">
              <a:rPr lang="en-US" smtClean="0"/>
              <a:t>7/17/2023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Stockbridge Housing Production Plan/Housing Needs Assessment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68748-D634-4FB4-8DA9-CDC44AD9F691}" type="datetime1">
              <a:rPr lang="en-US" smtClean="0"/>
              <a:t>7/17/2023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Stockbridge Housing Production Plan/Housing Needs Assessment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F675-1815-4E68-8DCB-0363A76EF915}" type="datetime1">
              <a:rPr lang="en-US" smtClean="0"/>
              <a:t>7/17/2023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Stockbridge Housing Production Plan/Housing Needs Assessment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9F26-B2DB-4C80-A885-648775A4296A}" type="datetime1">
              <a:rPr lang="en-US" smtClean="0"/>
              <a:t>7/17/2023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Stockbridge Housing Production Plan/Housing Needs Assessment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C123E-E1C3-49D2-94B7-B83631610FC4}" type="datetime1">
              <a:rPr lang="en-US" smtClean="0"/>
              <a:t>7/17/2023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Stockbridge Housing Production Plan/Housing Needs Assessment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C178359-2AEB-430F-88C5-A621603487C3}" type="datetime1">
              <a:rPr lang="en-US" smtClean="0"/>
              <a:t>7/17/2023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Stockbridge Housing Production Plan/Housing Needs Assessment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E6DF-B4E5-439B-835E-33B7516454F1}" type="datetime1">
              <a:rPr lang="en-US" smtClean="0"/>
              <a:t>7/17/2023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Stockbridge Housing Production Plan/Housing Needs Assessment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C0D0A2A-DF21-4AAB-8541-9A66E3549F9C}" type="datetime1">
              <a:rPr lang="en-US" smtClean="0"/>
              <a:t>7/17/2023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Stockbridge Housing Production Plan/Housing Needs Assessment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2624" y="1538357"/>
            <a:ext cx="10126749" cy="189064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19200" dirty="0"/>
              <a:t/>
            </a:r>
            <a:br>
              <a:rPr lang="en-US" sz="192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6000" b="1" dirty="0">
                <a:solidFill>
                  <a:schemeClr val="accent2"/>
                </a:solidFill>
              </a:rPr>
              <a:t>Stockbridge </a:t>
            </a:r>
            <a:r>
              <a:rPr lang="en-US" sz="6000" b="1" dirty="0">
                <a:solidFill>
                  <a:schemeClr val="accent1">
                    <a:lumMod val="75000"/>
                  </a:schemeClr>
                </a:solidFill>
              </a:rPr>
              <a:t>Housing Production Plan</a:t>
            </a:r>
            <a:r>
              <a:rPr lang="en-US" dirty="0"/>
              <a:t/>
            </a:r>
            <a:br>
              <a:rPr lang="en-US" dirty="0"/>
            </a:br>
            <a:r>
              <a:rPr lang="en-US" sz="5300" dirty="0"/>
              <a:t>Assessment of Housing Needs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2625" y="4648200"/>
            <a:ext cx="10126749" cy="645620"/>
          </a:xfrm>
        </p:spPr>
        <p:txBody>
          <a:bodyPr/>
          <a:lstStyle/>
          <a:p>
            <a:r>
              <a:rPr lang="en-US" dirty="0"/>
              <a:t>Town of </a:t>
            </a:r>
            <a:r>
              <a:rPr lang="en-US" dirty="0" err="1"/>
              <a:t>stockbridge</a:t>
            </a:r>
            <a:r>
              <a:rPr lang="en-US" dirty="0"/>
              <a:t>: community housing workshop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40418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4EBF7-4523-E8A0-E99A-BA46FCF2B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Housing Cost Difficult for Many Residents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1AEA7-7BF1-1E53-F5B1-E8CF82F78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902" y="1987826"/>
            <a:ext cx="10058400" cy="38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800" b="1" dirty="0">
                <a:solidFill>
                  <a:schemeClr val="accent1">
                    <a:lumMod val="75000"/>
                  </a:schemeClr>
                </a:solidFill>
              </a:rPr>
              <a:t>     1 in 3 spend more than 30% of income</a:t>
            </a:r>
          </a:p>
          <a:p>
            <a:pPr marL="0" indent="0">
              <a:buNone/>
            </a:pPr>
            <a:endParaRPr lang="en-US" sz="3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800" b="1" dirty="0">
                <a:solidFill>
                  <a:schemeClr val="accent1">
                    <a:lumMod val="75000"/>
                  </a:schemeClr>
                </a:solidFill>
              </a:rPr>
              <a:t>     1 in 8 spend more than 50% of income</a:t>
            </a:r>
            <a:endParaRPr lang="en-US" sz="3000" dirty="0"/>
          </a:p>
          <a:p>
            <a:pPr marL="201168" lvl="1" indent="0">
              <a:buNone/>
            </a:pPr>
            <a:endParaRPr lang="en-US" sz="3000" dirty="0"/>
          </a:p>
          <a:p>
            <a:pPr marL="201168" lvl="1" indent="0">
              <a:buNone/>
            </a:pPr>
            <a:r>
              <a:rPr lang="en-US" sz="32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E05450-9D4B-B28B-AED4-39D29DE7F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Stockbridge Housing Production Plan/Housing Needs Assessment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896199-7737-E011-310B-9B4480538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045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61A8A-486E-38D6-DA56-CA859C1E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Median Income Declined While Housing</a:t>
            </a:r>
            <a:br>
              <a:rPr lang="en-US" sz="4400" dirty="0"/>
            </a:br>
            <a:r>
              <a:rPr lang="en-US" sz="4400" dirty="0"/>
              <a:t>Prices Rose Dramatically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692C42-0B54-1E34-2FEC-73DB0AD47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Stockbridge Housing Production Plan/Housing Needs Assessment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A5C51D-497C-AF88-94A5-B4F2A982F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0092212"/>
              </p:ext>
            </p:extLst>
          </p:nvPr>
        </p:nvGraphicFramePr>
        <p:xfrm>
          <a:off x="1502229" y="1909467"/>
          <a:ext cx="9405257" cy="4295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52C9B9F-8985-1B27-2B9E-BEFE4DCE6A17}"/>
              </a:ext>
            </a:extLst>
          </p:cNvPr>
          <p:cNvSpPr txBox="1"/>
          <p:nvPr/>
        </p:nvSpPr>
        <p:spPr>
          <a:xfrm>
            <a:off x="3260903" y="3687830"/>
            <a:ext cx="850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4.8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DD27B4-10A3-3FF9-C5D1-7BA5B6D5AF60}"/>
              </a:ext>
            </a:extLst>
          </p:cNvPr>
          <p:cNvSpPr txBox="1"/>
          <p:nvPr/>
        </p:nvSpPr>
        <p:spPr>
          <a:xfrm>
            <a:off x="5354294" y="3503164"/>
            <a:ext cx="850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5.2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EF4F2E-EC59-E605-D787-BA0B7825DD82}"/>
              </a:ext>
            </a:extLst>
          </p:cNvPr>
          <p:cNvSpPr txBox="1"/>
          <p:nvPr/>
        </p:nvSpPr>
        <p:spPr>
          <a:xfrm>
            <a:off x="7447685" y="3161159"/>
            <a:ext cx="683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15.4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113989-9C87-C1BC-2434-19631E288DC7}"/>
              </a:ext>
            </a:extLst>
          </p:cNvPr>
          <p:cNvSpPr txBox="1"/>
          <p:nvPr/>
        </p:nvSpPr>
        <p:spPr>
          <a:xfrm>
            <a:off x="9298288" y="3554695"/>
            <a:ext cx="850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12.4</a:t>
            </a:r>
          </a:p>
        </p:txBody>
      </p:sp>
    </p:spTree>
    <p:extLst>
      <p:ext uri="{BB962C8B-B14F-4D97-AF65-F5344CB8AC3E}">
        <p14:creationId xmlns:p14="http://schemas.microsoft.com/office/powerpoint/2010/main" val="2238211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D0F05-31CB-80AE-B608-E84DFEA1B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Summary: Population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8C131D-8969-C387-E476-36D0ADB2F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Stockbridge Housing Production Plan/Housing Needs Assessment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CF1F2A-D8BC-417A-6DCB-F3A85B261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505E56D-834F-DB9C-F723-D4C86B4EB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/>
              <a:t> Declining overall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 Fewer students and those aged 30 – 50 yrs.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 More 65+ yrs.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 Median age of 60 yrs.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 Racial diversity increased from 7% to 12%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 Wealth and poverty increasing</a:t>
            </a:r>
          </a:p>
        </p:txBody>
      </p:sp>
    </p:spTree>
    <p:extLst>
      <p:ext uri="{BB962C8B-B14F-4D97-AF65-F5344CB8AC3E}">
        <p14:creationId xmlns:p14="http://schemas.microsoft.com/office/powerpoint/2010/main" val="2419193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D0F05-31CB-80AE-B608-E84DFEA1B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Summary: Housing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3CC74-2409-038E-D6DC-828B2F40F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21304"/>
            <a:ext cx="10058400" cy="3847789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 1638 Housing units : 811 are full-time residents</a:t>
            </a:r>
          </a:p>
          <a:p>
            <a:pPr marL="201168" lvl="1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 10% state requirement for Affordable housing met</a:t>
            </a:r>
          </a:p>
          <a:p>
            <a:pPr marL="201168" lvl="1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 Few new units – 40 since 2010</a:t>
            </a:r>
          </a:p>
          <a:p>
            <a:pPr marL="201168" lvl="1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Rising prices --&gt; higher affordability gaps and cost burdens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8C131D-8969-C387-E476-36D0ADB2F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Stockbridge Housing Production Plan/Housing Needs Assessment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CF1F2A-D8BC-417A-6DCB-F3A85B261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650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D0F05-31CB-80AE-B608-E84DFEA1B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1"/>
                </a:solidFill>
              </a:rPr>
              <a:t>QUESTIONS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Discussion of Stockbridge Housing Future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8C131D-8969-C387-E476-36D0ADB2F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Stockbridge Housing Production Plan/Housing Needs Assessment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CF1F2A-D8BC-417A-6DCB-F3A85B261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0C22DDA-4DA6-6E7E-066A-D63CA7255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1. What are the housing needs for Stockbridge: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</a:rPr>
              <a:t>  </a:t>
            </a:r>
            <a:r>
              <a:rPr lang="en-US" sz="2800" dirty="0">
                <a:solidFill>
                  <a:schemeClr val="tx1"/>
                </a:solidFill>
              </a:rPr>
              <a:t>units that are affordable for middle income ($35-100k) residents?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  units to allow seniors to downsize and stay in Stockbridge?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  additional subsidized housing?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  funding to enable low income residents to make house repairs?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  renovations of existing Affordable housing units?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  other?</a:t>
            </a:r>
          </a:p>
        </p:txBody>
      </p:sp>
    </p:spTree>
    <p:extLst>
      <p:ext uri="{BB962C8B-B14F-4D97-AF65-F5344CB8AC3E}">
        <p14:creationId xmlns:p14="http://schemas.microsoft.com/office/powerpoint/2010/main" val="2574641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D0F05-31CB-80AE-B608-E84DFEA1B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1"/>
                </a:solidFill>
              </a:rPr>
              <a:t>QUESTIONS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Discussion of Stockbridge Housing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3CC74-2409-038E-D6DC-828B2F40F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21304"/>
            <a:ext cx="10058400" cy="3847789"/>
          </a:xfrm>
        </p:spPr>
        <p:txBody>
          <a:bodyPr>
            <a:normAutofit fontScale="92500" lnSpcReduction="20000"/>
          </a:bodyPr>
          <a:lstStyle/>
          <a:p>
            <a:pPr marL="384048" lvl="2" indent="0">
              <a:buNone/>
            </a:pPr>
            <a:r>
              <a:rPr lang="en-US" sz="3000" b="1" dirty="0">
                <a:solidFill>
                  <a:schemeClr val="tx1"/>
                </a:solidFill>
              </a:rPr>
              <a:t>2. </a:t>
            </a:r>
            <a:r>
              <a:rPr lang="en-US" sz="2800" b="1" dirty="0">
                <a:solidFill>
                  <a:schemeClr val="tx1"/>
                </a:solidFill>
              </a:rPr>
              <a:t>Which of these needs are the highest priority to address?</a:t>
            </a:r>
          </a:p>
          <a:p>
            <a:pPr marL="384048" lvl="2" indent="0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marL="384048" lvl="2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3. What are Stockbridge’s biggest obstacles to new housing?</a:t>
            </a:r>
          </a:p>
          <a:p>
            <a:pPr marL="384048" lvl="2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384048" lvl="2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4. Discussion of housing options: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</a:rPr>
              <a:t>	rental housing?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</a:rPr>
              <a:t>   home ownership?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1"/>
                </a:solidFill>
              </a:rPr>
              <a:t>   hybrid?</a:t>
            </a:r>
          </a:p>
          <a:p>
            <a:pPr marL="0" indent="0">
              <a:buNone/>
            </a:pPr>
            <a:endParaRPr lang="en-US" sz="28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8C131D-8969-C387-E476-36D0ADB2F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Stockbridge Housing Production Plan/Housing Needs Assessment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CF1F2A-D8BC-417A-6DCB-F3A85B261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30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D0F05-31CB-80AE-B608-E84DFEA1B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1"/>
                </a:solidFill>
              </a:rPr>
              <a:t>QUESTIONS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Discussion of Stockbridge Housing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3CC74-2409-038E-D6DC-828B2F40F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118732"/>
            <a:ext cx="10343871" cy="3750361"/>
          </a:xfrm>
        </p:spPr>
        <p:txBody>
          <a:bodyPr>
            <a:normAutofit fontScale="70000" lnSpcReduction="20000"/>
          </a:bodyPr>
          <a:lstStyle/>
          <a:p>
            <a:pPr marL="384048" lvl="2" indent="0">
              <a:buNone/>
            </a:pPr>
            <a:r>
              <a:rPr lang="en-US" sz="4000" b="1" dirty="0">
                <a:solidFill>
                  <a:schemeClr val="tx1"/>
                </a:solidFill>
              </a:rPr>
              <a:t>5. What changes should be considered to address housing needs:</a:t>
            </a:r>
          </a:p>
          <a:p>
            <a:pPr lvl="2">
              <a:buFont typeface="Wingdings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</a:rPr>
              <a:t>Zoning Revisions?</a:t>
            </a:r>
          </a:p>
          <a:p>
            <a:pPr lvl="2">
              <a:buFont typeface="Wingdings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</a:rPr>
              <a:t>Accessory Dwelling Units?</a:t>
            </a:r>
          </a:p>
          <a:p>
            <a:pPr lvl="2">
              <a:buFont typeface="Wingdings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</a:rPr>
              <a:t>Others?</a:t>
            </a:r>
          </a:p>
          <a:p>
            <a:pPr marL="384048" lvl="2" indent="0">
              <a:buNone/>
            </a:pPr>
            <a:endParaRPr lang="en-US" sz="4000" dirty="0">
              <a:solidFill>
                <a:schemeClr val="tx1"/>
              </a:solidFill>
            </a:endParaRPr>
          </a:p>
          <a:p>
            <a:pPr marL="384048" lvl="2" indent="0">
              <a:buNone/>
            </a:pPr>
            <a:r>
              <a:rPr lang="en-US" sz="4000" b="1" dirty="0">
                <a:solidFill>
                  <a:schemeClr val="tx1"/>
                </a:solidFill>
              </a:rPr>
              <a:t>6. What are the most important housing actions or strategies for the Town to implement to address housing needs?</a:t>
            </a:r>
          </a:p>
          <a:p>
            <a:pPr marL="384048" lvl="2" indent="0">
              <a:buNone/>
            </a:pPr>
            <a:endParaRPr lang="en-US" sz="3000" dirty="0">
              <a:solidFill>
                <a:schemeClr val="tx1"/>
              </a:solidFill>
            </a:endParaRPr>
          </a:p>
          <a:p>
            <a:pPr marL="384048" lvl="2" indent="0">
              <a:buNone/>
            </a:pPr>
            <a:endParaRPr lang="en-US" sz="28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8C131D-8969-C387-E476-36D0ADB2F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Stockbridge Housing Production Plan/Housing Needs Assessment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CF1F2A-D8BC-417A-6DCB-F3A85B261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54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818" y="1106137"/>
            <a:ext cx="10115203" cy="763694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sz="4900" b="1" dirty="0"/>
              <a:t>Stockbridge Housing Production Plan</a:t>
            </a: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sz="4000" b="1" dirty="0">
                <a:solidFill>
                  <a:schemeClr val="accent1">
                    <a:lumMod val="75000"/>
                  </a:schemeClr>
                </a:solidFill>
              </a:rPr>
              <a:t>Purpose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52599"/>
            <a:ext cx="10058400" cy="4707185"/>
          </a:xfrm>
        </p:spPr>
        <p:txBody>
          <a:bodyPr>
            <a:normAutofit fontScale="92500" lnSpcReduction="20000"/>
          </a:bodyPr>
          <a:lstStyle/>
          <a:p>
            <a:pPr lvl="1" defTabSz="457207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2200" dirty="0"/>
          </a:p>
          <a:p>
            <a:pPr lvl="1" defTabSz="457207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2200" dirty="0"/>
          </a:p>
          <a:p>
            <a:pPr lvl="3" defTabSz="457207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4600" dirty="0"/>
              <a:t> Understand local data</a:t>
            </a:r>
          </a:p>
          <a:p>
            <a:pPr marL="566928" lvl="3" indent="0" defTabSz="457207">
              <a:spcAft>
                <a:spcPts val="0"/>
              </a:spcAft>
              <a:buNone/>
              <a:defRPr/>
            </a:pPr>
            <a:endParaRPr lang="en-US" altLang="en-US" sz="4600" dirty="0"/>
          </a:p>
          <a:p>
            <a:pPr lvl="3" defTabSz="457207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4600" dirty="0"/>
              <a:t> Identify needs</a:t>
            </a:r>
          </a:p>
          <a:p>
            <a:pPr marL="566928" lvl="3" indent="0" defTabSz="457207">
              <a:spcAft>
                <a:spcPts val="0"/>
              </a:spcAft>
              <a:buNone/>
              <a:defRPr/>
            </a:pPr>
            <a:endParaRPr lang="en-US" altLang="en-US" sz="4600" dirty="0"/>
          </a:p>
          <a:p>
            <a:pPr lvl="3" defTabSz="457207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4600" dirty="0"/>
              <a:t> Prioritize strategies</a:t>
            </a:r>
          </a:p>
          <a:p>
            <a:pPr marL="566928" lvl="3" indent="0" defTabSz="457207">
              <a:spcAft>
                <a:spcPts val="0"/>
              </a:spcAft>
              <a:buNone/>
              <a:defRPr/>
            </a:pPr>
            <a:endParaRPr lang="en-US" altLang="en-US" sz="4600" dirty="0"/>
          </a:p>
          <a:p>
            <a:pPr lvl="3" defTabSz="457207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4600" dirty="0"/>
              <a:t> Create a plan for housing</a:t>
            </a:r>
          </a:p>
          <a:p>
            <a:pPr marL="384048" lvl="2" indent="0" defTabSz="457207">
              <a:spcAft>
                <a:spcPts val="0"/>
              </a:spcAft>
              <a:buNone/>
              <a:defRPr/>
            </a:pPr>
            <a:endParaRPr lang="en-US" altLang="en-US" sz="1800" dirty="0"/>
          </a:p>
          <a:p>
            <a:pPr marL="0" indent="0" defTabSz="457207">
              <a:spcAft>
                <a:spcPts val="0"/>
              </a:spcAft>
              <a:buNone/>
              <a:defRPr/>
            </a:pPr>
            <a:r>
              <a:rPr lang="en-US" altLang="en-US" sz="2400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Stockbridge Housing Production Plan/Housing Needs Assessment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534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4173F-CA62-4348-338D-CE08BADE2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36600"/>
            <a:ext cx="10058400" cy="7874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Current Housing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FD1AC-E95E-5E70-3863-05D357F0E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6906"/>
            <a:ext cx="10388476" cy="4614051"/>
          </a:xfrm>
        </p:spPr>
        <p:txBody>
          <a:bodyPr>
            <a:normAutofit fontScale="92500" lnSpcReduction="10000"/>
          </a:bodyPr>
          <a:lstStyle/>
          <a:p>
            <a:pPr marL="384048" lvl="2" indent="0">
              <a:buNone/>
            </a:pPr>
            <a:r>
              <a:rPr lang="en-US" dirty="0"/>
              <a:t> </a:t>
            </a:r>
            <a:r>
              <a:rPr lang="en-US" sz="3500" b="1" dirty="0">
                <a:solidFill>
                  <a:schemeClr val="accent1">
                    <a:lumMod val="75000"/>
                  </a:schemeClr>
                </a:solidFill>
              </a:rPr>
              <a:t>Total Homes</a:t>
            </a:r>
          </a:p>
          <a:p>
            <a:pPr lvl="2"/>
            <a:r>
              <a:rPr lang="en-US" sz="3500" dirty="0"/>
              <a:t>1638 homes - 80% built before 1980</a:t>
            </a:r>
          </a:p>
          <a:p>
            <a:pPr lvl="2"/>
            <a:r>
              <a:rPr lang="en-US" sz="3500" dirty="0"/>
              <a:t>811  full-time resident homes</a:t>
            </a:r>
          </a:p>
          <a:p>
            <a:pPr lvl="2"/>
            <a:r>
              <a:rPr lang="en-US" sz="3500" dirty="0"/>
              <a:t>Stockbridge exceeds 10% State  Affordable requirement</a:t>
            </a:r>
          </a:p>
          <a:p>
            <a:pPr lvl="2"/>
            <a:endParaRPr lang="en-US" sz="3200" dirty="0"/>
          </a:p>
          <a:p>
            <a:pPr marL="0" indent="0">
              <a:buNone/>
            </a:pPr>
            <a:endParaRPr lang="en-US" sz="2000" dirty="0"/>
          </a:p>
          <a:p>
            <a:pPr marL="201168" lvl="1" indent="0">
              <a:buNone/>
            </a:pPr>
            <a:r>
              <a:rPr lang="en-US" sz="2400" b="1" dirty="0"/>
              <a:t> 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113 Affordable Residences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dirty="0"/>
              <a:t>Heaton Court – 61 senior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dirty="0"/>
              <a:t>Pine Woods –    30 affordable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dirty="0" err="1"/>
              <a:t>Riverbrook</a:t>
            </a:r>
            <a:r>
              <a:rPr lang="en-US" sz="3200" dirty="0"/>
              <a:t> –      22 for women with intellectual disabilities</a:t>
            </a:r>
          </a:p>
          <a:p>
            <a:pPr marL="384048" lvl="2" indent="0">
              <a:buNone/>
            </a:pP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058DEC-8F7E-59D4-1D38-0483159B2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Stockbridge Housing Production Plan/Housing Needs Assessment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3DC42B-0D22-D2CA-C3A4-700F9F78A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707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4400" dirty="0"/>
              <a:t>Resident Population Has Declined 25%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979517" y="1845734"/>
            <a:ext cx="3053640" cy="426115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Households increased from 724 in 2010 to 811 in 2021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Racial diversity increased from 7% in 2010 to 12% in 2021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Stockbridge Housing Production Plan/Housing Needs Assessment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A352BA5-9679-B664-664D-B153F93FC0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6039357"/>
              </p:ext>
            </p:extLst>
          </p:nvPr>
        </p:nvGraphicFramePr>
        <p:xfrm>
          <a:off x="4098472" y="1845733"/>
          <a:ext cx="7396843" cy="4114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011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DCAC9-B492-8ED7-E5AC-4AA7B3AC8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95239"/>
          </a:xfrm>
        </p:spPr>
        <p:txBody>
          <a:bodyPr>
            <a:normAutofit/>
          </a:bodyPr>
          <a:lstStyle/>
          <a:p>
            <a:r>
              <a:rPr lang="en-US" sz="4400" dirty="0"/>
              <a:t>Declining Student Population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44E415-837C-F0FF-215D-357AE7E17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Stockbridge Housing Production Plan/Housing Needs Assessment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C70489-6EEA-DA27-5353-F641D4315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7A14FD4-F126-D9E9-1CAB-FA57D6A40D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5931840"/>
              </p:ext>
            </p:extLst>
          </p:nvPr>
        </p:nvGraphicFramePr>
        <p:xfrm>
          <a:off x="1097280" y="1812471"/>
          <a:ext cx="10058400" cy="419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6285A2F-8717-20BE-95A7-E5377CA9D01F}"/>
              </a:ext>
            </a:extLst>
          </p:cNvPr>
          <p:cNvSpPr txBox="1"/>
          <p:nvPr/>
        </p:nvSpPr>
        <p:spPr>
          <a:xfrm>
            <a:off x="8623290" y="3484159"/>
            <a:ext cx="1391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(Estimated)</a:t>
            </a:r>
          </a:p>
        </p:txBody>
      </p:sp>
    </p:spTree>
    <p:extLst>
      <p:ext uri="{BB962C8B-B14F-4D97-AF65-F5344CB8AC3E}">
        <p14:creationId xmlns:p14="http://schemas.microsoft.com/office/powerpoint/2010/main" val="2928242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242ED-ACE2-7B1F-ED23-71D45E616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50821"/>
          </a:xfrm>
        </p:spPr>
        <p:txBody>
          <a:bodyPr>
            <a:normAutofit/>
          </a:bodyPr>
          <a:lstStyle/>
          <a:p>
            <a:r>
              <a:rPr lang="en-US" sz="4400" dirty="0"/>
              <a:t>Aging Population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FA5065-E189-6C7C-53DF-06289EE2E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Stockbridge Housing Production Plan/Housing Needs Assessment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2C30A4-061E-B4FF-BDE8-2967356E4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FD4BECE-19D6-42B9-922C-F459CC1D5E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0475636"/>
              </p:ext>
            </p:extLst>
          </p:nvPr>
        </p:nvGraphicFramePr>
        <p:xfrm>
          <a:off x="1097280" y="1137425"/>
          <a:ext cx="10058400" cy="3880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3356526-3B4B-1C15-435E-E98826B82592}"/>
              </a:ext>
            </a:extLst>
          </p:cNvPr>
          <p:cNvSpPr txBox="1"/>
          <p:nvPr/>
        </p:nvSpPr>
        <p:spPr>
          <a:xfrm flipH="1">
            <a:off x="1097277" y="5235100"/>
            <a:ext cx="10058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Median age increased from 41 in 2010 to 60 in 2021</a:t>
            </a:r>
          </a:p>
        </p:txBody>
      </p:sp>
    </p:spTree>
    <p:extLst>
      <p:ext uri="{BB962C8B-B14F-4D97-AF65-F5344CB8AC3E}">
        <p14:creationId xmlns:p14="http://schemas.microsoft.com/office/powerpoint/2010/main" val="3817804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41449-61BA-3114-C2AD-BBD6B68E3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78628"/>
          </a:xfrm>
        </p:spPr>
        <p:txBody>
          <a:bodyPr/>
          <a:lstStyle/>
          <a:p>
            <a:r>
              <a:rPr lang="en-US" sz="4400" dirty="0"/>
              <a:t>Wealth/Poverty Increasing: 2010 - 2021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66C33-5901-AD2E-341A-F6B4A03FF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14438" y="1737360"/>
            <a:ext cx="6838045" cy="4507323"/>
          </a:xfrm>
        </p:spPr>
        <p:txBody>
          <a:bodyPr>
            <a:normAutofit/>
          </a:bodyPr>
          <a:lstStyle/>
          <a:p>
            <a:pPr marL="457200" indent="0">
              <a:buNone/>
            </a:pPr>
            <a:r>
              <a:rPr lang="en-US" sz="2800" dirty="0"/>
              <a:t>	</a:t>
            </a:r>
            <a:endParaRPr lang="en-US" dirty="0"/>
          </a:p>
          <a:p>
            <a:pPr marL="457200" indent="0">
              <a:buNone/>
            </a:pP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D3308-04E4-B3CA-7146-7AAE8C3EB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Stockbridge Housing Production Plan/Housing Needs Assessment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43252-AF3F-B8AB-9AD0-42524A613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3E0EE7-C975-8B16-9427-29C26DF3ADDA}"/>
              </a:ext>
            </a:extLst>
          </p:cNvPr>
          <p:cNvSpPr txBox="1"/>
          <p:nvPr/>
        </p:nvSpPr>
        <p:spPr>
          <a:xfrm>
            <a:off x="979518" y="2007220"/>
            <a:ext cx="234472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Household median income decreased from $55,100 in 2010 to $46,500 in 2021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07F4E2F-75CB-5CF8-F886-F3DB3DDD98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5531800"/>
              </p:ext>
            </p:extLst>
          </p:nvPr>
        </p:nvGraphicFramePr>
        <p:xfrm>
          <a:off x="3587750" y="2078990"/>
          <a:ext cx="7771912" cy="3993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9508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137" y="286603"/>
            <a:ext cx="11165305" cy="1450757"/>
          </a:xfrm>
        </p:spPr>
        <p:txBody>
          <a:bodyPr>
            <a:normAutofit/>
          </a:bodyPr>
          <a:lstStyle/>
          <a:p>
            <a:r>
              <a:rPr lang="en-US" sz="4400" dirty="0"/>
              <a:t>Slow Growth in Housing &amp; Low Vacancy Rates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FB5E4B8-B405-DD70-BE1E-68711C48E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   </a:t>
            </a:r>
            <a:r>
              <a:rPr lang="en-US" sz="3000" dirty="0"/>
              <a:t>Housing Units in 2021 = 1638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/>
              <a:t>   Only 40 units added since 2010 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/>
              <a:t>   Roughly half are Full Time and half are Part Time Residents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/>
              <a:t>   Very low vacancy rates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Stockbridge Housing Production Plan/Housing Needs Assessment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722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BFCA3-A676-78C8-4972-65FBE031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2023460"/>
          </a:xfrm>
        </p:spPr>
        <p:txBody>
          <a:bodyPr>
            <a:normAutofit/>
          </a:bodyPr>
          <a:lstStyle/>
          <a:p>
            <a:r>
              <a:rPr lang="en-US" sz="4400" dirty="0"/>
              <a:t>Recent Prices Make Housing No Longer Affordable for Many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824913-5E1B-C8EB-DDF4-BF4A1C261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Stockbridge Housing Production Plan/Housing Needs Assessment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69D105-B981-3981-06F3-5C72DC7FF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F5F682-7951-2349-436E-ABBE2E041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20" y="1845734"/>
            <a:ext cx="10119360" cy="3933743"/>
          </a:xfrm>
        </p:spPr>
        <p:txBody>
          <a:bodyPr>
            <a:normAutofit fontScale="92500" lnSpcReduction="20000"/>
          </a:bodyPr>
          <a:lstStyle/>
          <a:p>
            <a:pPr lvl="8"/>
            <a:endParaRPr lang="en-US" dirty="0"/>
          </a:p>
          <a:p>
            <a:pPr marL="1471400" lvl="8" indent="0">
              <a:buNone/>
            </a:pPr>
            <a:r>
              <a:rPr lang="en-US" sz="3000" dirty="0"/>
              <a:t>                      </a:t>
            </a:r>
            <a:r>
              <a:rPr lang="en-US" sz="3200" dirty="0"/>
              <a:t> 2022               20 % Down          Required</a:t>
            </a:r>
          </a:p>
          <a:p>
            <a:pPr marL="1471400" lvl="8" indent="0">
              <a:buNone/>
            </a:pPr>
            <a:r>
              <a:rPr lang="en-US" sz="3200" dirty="0"/>
              <a:t>                Median Price         Payment              Income</a:t>
            </a:r>
          </a:p>
          <a:p>
            <a:pPr marL="1471400" lvl="8" indent="0">
              <a:buNone/>
            </a:pPr>
            <a:r>
              <a:rPr lang="en-US" sz="3200" dirty="0"/>
              <a:t>                  </a:t>
            </a:r>
          </a:p>
          <a:p>
            <a:r>
              <a:rPr lang="en-US" sz="3200" dirty="0"/>
              <a:t>Single Family	    $575,000		 $115,000             $148,000</a:t>
            </a:r>
          </a:p>
          <a:p>
            <a:pPr marL="0" indent="0">
              <a:buNone/>
            </a:pPr>
            <a:r>
              <a:rPr lang="en-US" sz="3000" dirty="0"/>
              <a:t>                                          </a:t>
            </a:r>
            <a:r>
              <a:rPr lang="en-US" sz="2400" dirty="0"/>
              <a:t>(sales)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200" dirty="0"/>
              <a:t>Two Family   	    $414,300		   $82,860	          $  62,000</a:t>
            </a:r>
          </a:p>
          <a:p>
            <a:r>
              <a:rPr lang="en-US" sz="3000" dirty="0"/>
              <a:t>                                       </a:t>
            </a:r>
            <a:r>
              <a:rPr lang="en-US" sz="2400" dirty="0"/>
              <a:t>(assessors)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5902398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16734</TotalTime>
  <Words>596</Words>
  <Application>Microsoft Office PowerPoint</Application>
  <PresentationFormat>Widescreen</PresentationFormat>
  <Paragraphs>160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Retrospect</vt:lpstr>
      <vt:lpstr>                         Stockbridge Housing Production Plan Assessment of Housing Needs</vt:lpstr>
      <vt:lpstr>      Stockbridge Housing Production Plan Purpose</vt:lpstr>
      <vt:lpstr>Current Housing</vt:lpstr>
      <vt:lpstr> Resident Population Has Declined 25%</vt:lpstr>
      <vt:lpstr>Declining Student Population</vt:lpstr>
      <vt:lpstr>Aging Population</vt:lpstr>
      <vt:lpstr>Wealth/Poverty Increasing: 2010 - 2021</vt:lpstr>
      <vt:lpstr>Slow Growth in Housing &amp; Low Vacancy Rates</vt:lpstr>
      <vt:lpstr>Recent Prices Make Housing No Longer Affordable for Many </vt:lpstr>
      <vt:lpstr>Housing Cost Difficult for Many Residents</vt:lpstr>
      <vt:lpstr>Median Income Declined While Housing Prices Rose Dramatically </vt:lpstr>
      <vt:lpstr>Summary: Population</vt:lpstr>
      <vt:lpstr>Summary: Housing</vt:lpstr>
      <vt:lpstr>QUESTIONS Discussion of Stockbridge Housing Future</vt:lpstr>
      <vt:lpstr>QUESTIONS Discussion of Stockbridge Housing Future</vt:lpstr>
      <vt:lpstr>QUESTIONS Discussion of Stockbridge Housing Future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Needs Assessment</dc:title>
  <dc:creator>Karen</dc:creator>
  <cp:lastModifiedBy>Iemolini, Terri</cp:lastModifiedBy>
  <cp:revision>145</cp:revision>
  <cp:lastPrinted>2023-07-14T13:24:12Z</cp:lastPrinted>
  <dcterms:created xsi:type="dcterms:W3CDTF">2015-06-03T19:38:00Z</dcterms:created>
  <dcterms:modified xsi:type="dcterms:W3CDTF">2023-07-17T17:53:53Z</dcterms:modified>
</cp:coreProperties>
</file>